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92" r:id="rId5"/>
    <p:sldId id="281" r:id="rId6"/>
    <p:sldId id="294" r:id="rId7"/>
    <p:sldId id="296" r:id="rId8"/>
    <p:sldId id="298" r:id="rId9"/>
    <p:sldId id="301" r:id="rId10"/>
    <p:sldId id="297" r:id="rId11"/>
    <p:sldId id="289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6082"/>
    <a:srgbClr val="446992"/>
    <a:srgbClr val="AEC2D8"/>
    <a:srgbClr val="98432A"/>
    <a:srgbClr val="D84400"/>
    <a:srgbClr val="44678D"/>
    <a:srgbClr val="263E5A"/>
    <a:srgbClr val="D6E0EB"/>
    <a:srgbClr val="728DAB"/>
    <a:srgbClr val="C9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34"/>
  </p:normalViewPr>
  <p:slideViewPr>
    <p:cSldViewPr snapToGrid="0" showGuides="1">
      <p:cViewPr varScale="1">
        <p:scale>
          <a:sx n="82" d="100"/>
          <a:sy n="82" d="100"/>
        </p:scale>
        <p:origin x="720" y="7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6/15/2024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A894A48D-3417-BE20-3062-A366096904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AC9ED954-709D-51DC-3EA0-0E06FE1D72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F57F2FB-2942-7663-E6DB-E3A976549D5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ED31FE42-8AA6-DC9C-5EE7-8737143C1DD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8D246-FB21-4ACB-9068-6447CC7872F8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F659C92-43C4-05C5-9170-5CF256AF9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4923A81-0599-8ECF-BDF0-A4898D46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F3159-94EB-4F6B-8273-09F1A6B01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712883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77465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799336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4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347872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8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077670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C9567B-FAC8-CA89-6E84-DB98A034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F59A2-245B-447C-8849-46E9B80ED8CB}" type="datetimeFigureOut">
              <a:rPr lang="en-US" smtClean="0"/>
              <a:t>6/15/2024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71E45D-10A2-1F5D-829C-C2EB65F37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05FC6-E10F-E0C9-5EA7-EA7ADF88F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9153E-47A0-4829-9AB9-B726326A0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008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9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494598" y="4162753"/>
            <a:ext cx="45719" cy="760288"/>
          </a:xfrm>
        </p:spPr>
        <p:txBody>
          <a:bodyPr/>
          <a:lstStyle/>
          <a:p>
            <a:endParaRPr lang="en-US" sz="100" dirty="0"/>
          </a:p>
        </p:txBody>
      </p:sp>
      <p:sp>
        <p:nvSpPr>
          <p:cNvPr id="10" name="Freeform: Shape 11">
            <a:extLst>
              <a:ext uri="{FF2B5EF4-FFF2-40B4-BE49-F238E27FC236}">
                <a16:creationId xmlns:a16="http://schemas.microsoft.com/office/drawing/2014/main" id="{01A79B69-242C-3AEB-4A42-7A606A54C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57505" y="838985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Freeform: Shape 11">
            <a:extLst>
              <a:ext uri="{FF2B5EF4-FFF2-40B4-BE49-F238E27FC236}">
                <a16:creationId xmlns:a16="http://schemas.microsoft.com/office/drawing/2014/main" id="{E5D4DE6D-89C8-6FFF-287D-3F3BAD416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74436" y="369491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AutoShape 2" descr="9 Ergonomic Tips for Synchronizing Your Work Station and Office Chair |  Spine-health">
            <a:extLst>
              <a:ext uri="{FF2B5EF4-FFF2-40B4-BE49-F238E27FC236}">
                <a16:creationId xmlns:a16="http://schemas.microsoft.com/office/drawing/2014/main" id="{5B118012-B1D7-650D-ECE8-8096462DC9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B5D862D-DA56-E541-874C-88A19D735FC7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367636D-8078-B6A9-76A4-EAD2C0D77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1" name="Posture Promo">
            <a:hlinkClick r:id="" action="ppaction://media"/>
            <a:extLst>
              <a:ext uri="{FF2B5EF4-FFF2-40B4-BE49-F238E27FC236}">
                <a16:creationId xmlns:a16="http://schemas.microsoft.com/office/drawing/2014/main" id="{FB7E1195-650F-5D8C-8446-386F99FBCB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8587" y="72330"/>
            <a:ext cx="11934825" cy="671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4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446CC6CC-33D7-4181-9969-72896FDB1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Meet our team</a:t>
            </a:r>
          </a:p>
        </p:txBody>
      </p:sp>
      <p:sp>
        <p:nvSpPr>
          <p:cNvPr id="50" name="Text Placeholder 19">
            <a:extLst>
              <a:ext uri="{FF2B5EF4-FFF2-40B4-BE49-F238E27FC236}">
                <a16:creationId xmlns:a16="http://schemas.microsoft.com/office/drawing/2014/main" id="{5264D2DD-4A5D-973A-85DC-0B5846AA4BF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91309" y="3272316"/>
            <a:ext cx="4724155" cy="132556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Ijlal</a:t>
            </a:r>
            <a:r>
              <a:rPr lang="en-US" sz="1600" b="1" dirty="0"/>
              <a:t> Khan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Muhammad Talha Arshad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Toseef Ahmed</a:t>
            </a:r>
            <a:endParaRPr lang="en-US" sz="16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4" name="Picture Placeholder 8" descr="A group of men posing for a picture&#10;&#10;Description automatically generated">
            <a:extLst>
              <a:ext uri="{FF2B5EF4-FFF2-40B4-BE49-F238E27FC236}">
                <a16:creationId xmlns:a16="http://schemas.microsoft.com/office/drawing/2014/main" id="{6638C7B9-19C0-0236-38E7-25911069D9E0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3"/>
          <a:srcRect l="17319" t="-10440" r="17322" b="-10440"/>
          <a:stretch/>
        </p:blipFill>
        <p:spPr>
          <a:xfrm>
            <a:off x="5745001" y="121308"/>
            <a:ext cx="6400800" cy="6808846"/>
          </a:xfrm>
          <a:noFill/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B8CE6-4705-57FA-7F0F-F4A5C574996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>
          <a:xfrm>
            <a:off x="484632" y="621792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/>
              <a:t>PostureCare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0A8DD-65EB-D1E9-81DF-DAAA9451B1A9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>
          <a:xfrm>
            <a:off x="11194169" y="6217920"/>
            <a:ext cx="45859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47FEACEE-25B4-4A2D-B147-27296E36371D}" type="slidenum">
              <a:rPr lang="en-US" altLang="zh-CN" smtClean="0"/>
              <a:pPr>
                <a:spcAft>
                  <a:spcPts val="600"/>
                </a:spcAft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07888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13663CA-BA5A-41E7-1FBE-D38846DFE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2521" y="2932981"/>
            <a:ext cx="2466951" cy="1276709"/>
          </a:xfrm>
        </p:spPr>
        <p:txBody>
          <a:bodyPr/>
          <a:lstStyle/>
          <a:p>
            <a:r>
              <a:rPr lang="en-US" dirty="0"/>
              <a:t>Technical Description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CEC6EF-006F-693B-5D79-47FD797CB22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096000" y="1529783"/>
            <a:ext cx="4672693" cy="3188865"/>
          </a:xfrm>
        </p:spPr>
        <p:txBody>
          <a:bodyPr/>
          <a:lstStyle/>
          <a:p>
            <a:r>
              <a:rPr lang="en-US" dirty="0"/>
              <a:t>Hardware</a:t>
            </a:r>
          </a:p>
          <a:p>
            <a:r>
              <a:rPr lang="en-US" dirty="0"/>
              <a:t>	Arduino Nano RP2040</a:t>
            </a:r>
          </a:p>
          <a:p>
            <a:r>
              <a:rPr lang="en-US" dirty="0"/>
              <a:t>	Ultrasonic Sensor HC-SR04</a:t>
            </a:r>
          </a:p>
          <a:p>
            <a:r>
              <a:rPr lang="en-US" dirty="0"/>
              <a:t>	Flex Sensor 2.2 Inch</a:t>
            </a:r>
          </a:p>
          <a:p>
            <a:r>
              <a:rPr lang="en-US" dirty="0"/>
              <a:t>	Buzzer</a:t>
            </a:r>
          </a:p>
          <a:p>
            <a:r>
              <a:rPr lang="en-US" dirty="0"/>
              <a:t>Software</a:t>
            </a:r>
          </a:p>
          <a:p>
            <a:r>
              <a:rPr lang="en-US" dirty="0"/>
              <a:t>	Thony IDE (</a:t>
            </a:r>
            <a:r>
              <a:rPr lang="en-US" dirty="0" err="1"/>
              <a:t>Micropython</a:t>
            </a:r>
            <a:r>
              <a:rPr lang="en-US" dirty="0"/>
              <a:t>)</a:t>
            </a:r>
          </a:p>
          <a:p>
            <a:r>
              <a:rPr lang="en-US" dirty="0"/>
              <a:t>	python 3.8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610345-FF40-D90A-5C88-A462A10E487B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C7500-E032-DBB5-A780-8247E3B7367B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2955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13663CA-BA5A-41E7-1FBE-D38846DFE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6641" y="3243534"/>
            <a:ext cx="2872393" cy="948906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Dataset Description</a:t>
            </a: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CEC6EF-006F-693B-5D79-47FD797CB22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092922" y="1052105"/>
            <a:ext cx="4672693" cy="5348377"/>
          </a:xfrm>
        </p:spPr>
        <p:txBody>
          <a:bodyPr/>
          <a:lstStyle/>
          <a:p>
            <a:r>
              <a:rPr lang="en-US" b="1" dirty="0"/>
              <a:t>02 Ultrasonic sensors</a:t>
            </a:r>
          </a:p>
          <a:p>
            <a:r>
              <a:rPr lang="en-US" b="1" dirty="0"/>
              <a:t>01 Flex Sensor</a:t>
            </a:r>
          </a:p>
          <a:p>
            <a:r>
              <a:rPr lang="en-US" dirty="0"/>
              <a:t>1- </a:t>
            </a:r>
            <a:r>
              <a:rPr lang="en-US" b="1" dirty="0"/>
              <a:t>Correct Posture</a:t>
            </a:r>
          </a:p>
          <a:p>
            <a:r>
              <a:rPr lang="en-US" dirty="0"/>
              <a:t>     User sits on the chair with correct posture, and we have gathered 300 values as a dataset.</a:t>
            </a:r>
          </a:p>
          <a:p>
            <a:r>
              <a:rPr lang="en-US" dirty="0"/>
              <a:t>2- </a:t>
            </a:r>
            <a:r>
              <a:rPr lang="en-US" b="1" dirty="0"/>
              <a:t>Leaning Forward</a:t>
            </a:r>
          </a:p>
          <a:p>
            <a:r>
              <a:rPr lang="en-US" dirty="0"/>
              <a:t>     User sits leaning forward with different angles and collected 300 values as a dataset.</a:t>
            </a:r>
          </a:p>
          <a:p>
            <a:r>
              <a:rPr lang="en-US" dirty="0"/>
              <a:t>3- </a:t>
            </a:r>
            <a:r>
              <a:rPr lang="en-US" b="1" dirty="0"/>
              <a:t>Leaning Backward</a:t>
            </a:r>
          </a:p>
          <a:p>
            <a:r>
              <a:rPr lang="en-US" dirty="0"/>
              <a:t>     User sits leaning backward with different angles and we have collected 300 values as a dataset</a:t>
            </a:r>
          </a:p>
          <a:p>
            <a:r>
              <a:rPr lang="en-US" dirty="0"/>
              <a:t>4- </a:t>
            </a:r>
            <a:r>
              <a:rPr lang="en-US" b="1" dirty="0"/>
              <a:t>Not on Correct position</a:t>
            </a:r>
          </a:p>
          <a:p>
            <a:r>
              <a:rPr lang="en-US" dirty="0"/>
              <a:t>    User sit on not usual positions making difference in flex sensor normal readings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610345-FF40-D90A-5C88-A462A10E487B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C7500-E032-DBB5-A780-8247E3B7367B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4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720483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ata Collection">
            <a:hlinkClick r:id="" action="ppaction://media"/>
            <a:extLst>
              <a:ext uri="{FF2B5EF4-FFF2-40B4-BE49-F238E27FC236}">
                <a16:creationId xmlns:a16="http://schemas.microsoft.com/office/drawing/2014/main" id="{011ACD73-32AD-9E8B-46FE-A563887275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1768049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5D5504-1C6F-899D-D922-FAC61DD42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9153E-47A0-4829-9AB9-B726326A0E30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C8B18BD5-795D-5417-E1AA-D5F272672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3622"/>
            <a:ext cx="6096000" cy="3851521"/>
          </a:xfrm>
          <a:prstGeom prst="rect">
            <a:avLst/>
          </a:prstGeom>
        </p:spPr>
      </p:pic>
      <p:pic>
        <p:nvPicPr>
          <p:cNvPr id="7" name="Picture 6" descr="A blue line graph with numbers&#10;&#10;Description automatically generated">
            <a:extLst>
              <a:ext uri="{FF2B5EF4-FFF2-40B4-BE49-F238E27FC236}">
                <a16:creationId xmlns:a16="http://schemas.microsoft.com/office/drawing/2014/main" id="{2722C082-4FC5-8B0F-1583-492E12DCA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1373621"/>
            <a:ext cx="6096001" cy="38515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7D4EAB-65A6-4F39-4668-6459A53E12A6}"/>
              </a:ext>
            </a:extLst>
          </p:cNvPr>
          <p:cNvSpPr txBox="1"/>
          <p:nvPr/>
        </p:nvSpPr>
        <p:spPr>
          <a:xfrm>
            <a:off x="2233727" y="897492"/>
            <a:ext cx="2185214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b="1" dirty="0">
                <a:solidFill>
                  <a:srgbClr val="FF0000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Ultrasonic Sensors</a:t>
            </a:r>
            <a:endParaRPr lang="en-GB" sz="1800" b="1" dirty="0">
              <a:solidFill>
                <a:srgbClr val="FF0000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AC7F3D-9FFD-A3C0-EAB4-FFBAE7EA8A05}"/>
              </a:ext>
            </a:extLst>
          </p:cNvPr>
          <p:cNvSpPr txBox="1"/>
          <p:nvPr/>
        </p:nvSpPr>
        <p:spPr>
          <a:xfrm>
            <a:off x="8539294" y="897492"/>
            <a:ext cx="1418979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b="1" dirty="0">
                <a:solidFill>
                  <a:srgbClr val="FF0000"/>
                </a:solidFill>
                <a:latin typeface="Posterama" panose="020B0504020200020000" pitchFamily="34" charset="0"/>
                <a:ea typeface="微软雅黑"/>
                <a:cs typeface="Posterama" panose="020B0504020200020000" pitchFamily="34" charset="0"/>
              </a:rPr>
              <a:t>Flex Sensor</a:t>
            </a:r>
            <a:endParaRPr lang="en-GB" sz="1800" b="1" dirty="0">
              <a:solidFill>
                <a:srgbClr val="FF0000"/>
              </a:solidFill>
              <a:latin typeface="Posterama" panose="020B0504020200020000" pitchFamily="34" charset="0"/>
              <a:ea typeface="微软雅黑"/>
              <a:cs typeface="Posterama" panose="020B050402020002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864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90A35-E6F7-CC01-83BF-483DE7838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588" y="3187460"/>
            <a:ext cx="2444152" cy="483079"/>
          </a:xfrm>
        </p:spPr>
        <p:txBody>
          <a:bodyPr/>
          <a:lstStyle/>
          <a:p>
            <a:pPr algn="ctr"/>
            <a:r>
              <a:rPr lang="en-US" dirty="0"/>
              <a:t>ML Model Approach </a:t>
            </a:r>
            <a:br>
              <a:rPr lang="en-US" dirty="0"/>
            </a:br>
            <a:r>
              <a:rPr lang="en-US" dirty="0"/>
              <a:t>+ </a:t>
            </a:r>
            <a:br>
              <a:rPr lang="en-US" dirty="0"/>
            </a:br>
            <a:r>
              <a:rPr lang="en-US" dirty="0"/>
              <a:t>Evaluation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8F76C-CAE7-18CF-0BE4-E4D67A2D66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096000" y="1406106"/>
            <a:ext cx="4445480" cy="4388204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GB" sz="1800" dirty="0"/>
              <a:t>Data Preparation</a:t>
            </a:r>
            <a:endParaRPr lang="en-GB" dirty="0"/>
          </a:p>
          <a:p>
            <a:r>
              <a:rPr lang="en-GB" dirty="0"/>
              <a:t>	Pre-processed the data from sensors to transform it for the model.</a:t>
            </a:r>
          </a:p>
          <a:p>
            <a:r>
              <a:rPr lang="en-GB" dirty="0"/>
              <a:t>2. </a:t>
            </a:r>
            <a:r>
              <a:rPr lang="en-GB" sz="1800" dirty="0"/>
              <a:t>Splitting Data</a:t>
            </a:r>
          </a:p>
          <a:p>
            <a:r>
              <a:rPr lang="en-GB" dirty="0"/>
              <a:t>	70 – 30 ratio for training and testing data, respectively.</a:t>
            </a:r>
            <a:endParaRPr lang="en-US" dirty="0"/>
          </a:p>
          <a:p>
            <a:r>
              <a:rPr lang="en-GB" dirty="0"/>
              <a:t>3.    </a:t>
            </a:r>
            <a:r>
              <a:rPr lang="en-GB" sz="1800" dirty="0"/>
              <a:t>Model Building</a:t>
            </a:r>
          </a:p>
          <a:p>
            <a:r>
              <a:rPr lang="en-GB" dirty="0"/>
              <a:t>       	Defined the number of trees and their depths.</a:t>
            </a:r>
          </a:p>
          <a:p>
            <a:pPr marL="342900" indent="-342900">
              <a:buAutoNum type="arabicPeriod" startAt="4"/>
            </a:pPr>
            <a:r>
              <a:rPr lang="en-GB" sz="1800" dirty="0"/>
              <a:t>Building the model</a:t>
            </a:r>
          </a:p>
          <a:p>
            <a:r>
              <a:rPr lang="en-GB" dirty="0"/>
              <a:t>	Built for </a:t>
            </a:r>
            <a:r>
              <a:rPr lang="en-GB" dirty="0" err="1"/>
              <a:t>Micropython</a:t>
            </a:r>
            <a:r>
              <a:rPr lang="en-GB" dirty="0"/>
              <a:t> </a:t>
            </a:r>
          </a:p>
          <a:p>
            <a:r>
              <a:rPr lang="en-GB" dirty="0"/>
              <a:t>5. </a:t>
            </a:r>
            <a:r>
              <a:rPr lang="en-GB" sz="1600" dirty="0"/>
              <a:t>Evaluation:</a:t>
            </a:r>
          </a:p>
          <a:p>
            <a:r>
              <a:rPr lang="en-GB" dirty="0"/>
              <a:t>	Achieved 90% accuracy.</a:t>
            </a:r>
          </a:p>
          <a:p>
            <a:pPr marL="342900" indent="-342900">
              <a:buAutoNum type="arabicPeriod" startAt="2"/>
            </a:pPr>
            <a:endParaRPr lang="en-GB" dirty="0"/>
          </a:p>
          <a:p>
            <a:pPr marL="342900" indent="-342900">
              <a:buAutoNum type="arabicPeriod"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B8D3C2-6760-8FEA-FED2-988CAF068072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7C09E4-00D8-45FD-8630-2174593C8A91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7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990460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4" name="Picture Placeholder 13" descr="People working in office">
            <a:extLst>
              <a:ext uri="{FF2B5EF4-FFF2-40B4-BE49-F238E27FC236}">
                <a16:creationId xmlns:a16="http://schemas.microsoft.com/office/drawing/2014/main" id="{496155F4-61B2-441D-9F16-788866450DA2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6" name="Picture Placeholder 15" descr="People in an office discussing work over a laptop&#10;">
            <a:extLst>
              <a:ext uri="{FF2B5EF4-FFF2-40B4-BE49-F238E27FC236}">
                <a16:creationId xmlns:a16="http://schemas.microsoft.com/office/drawing/2014/main" id="{BCD5762E-DD49-42B3-9CA8-46A4AD7193E2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8" name="Picture Placeholder 17" descr="Layout of website design sketches on white paper">
            <a:extLst>
              <a:ext uri="{FF2B5EF4-FFF2-40B4-BE49-F238E27FC236}">
                <a16:creationId xmlns:a16="http://schemas.microsoft.com/office/drawing/2014/main" id="{1051CD21-1408-4D13-BF0B-0D7013AD2D0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28" name="Picture Placeholder 27" descr="Businesswoman reviewing sticky notes on a wall">
            <a:extLst>
              <a:ext uri="{FF2B5EF4-FFF2-40B4-BE49-F238E27FC236}">
                <a16:creationId xmlns:a16="http://schemas.microsoft.com/office/drawing/2014/main" id="{B746A775-E65C-70F6-9DB4-E51F7F2DAECE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Light Presentation_win32_v5" id="{045A9B2F-7300-4673-816B-F1EB3C673B2C}" vid="{27F8BD87-6984-44CA-8D4F-354B20CB0C1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5515263-A3DE-4193-B6AA-5C449C9451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4CFA8B0-C7B8-4655-A378-2962C04794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AD9BE2-6B3D-4616-B044-300A8177DEA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334</TotalTime>
  <Words>225</Words>
  <Application>Microsoft Office PowerPoint</Application>
  <PresentationFormat>Widescreen</PresentationFormat>
  <Paragraphs>54</Paragraphs>
  <Slides>8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等线</vt:lpstr>
      <vt:lpstr>Abadi</vt:lpstr>
      <vt:lpstr>Arial</vt:lpstr>
      <vt:lpstr>Calibri</vt:lpstr>
      <vt:lpstr>Posterama</vt:lpstr>
      <vt:lpstr>Posterama Text Black</vt:lpstr>
      <vt:lpstr>Posterama Text SemiBold</vt:lpstr>
      <vt:lpstr>Custom​​</vt:lpstr>
      <vt:lpstr>PowerPoint Presentation</vt:lpstr>
      <vt:lpstr>Meet our team</vt:lpstr>
      <vt:lpstr>Technical Description  </vt:lpstr>
      <vt:lpstr>Dataset Description  </vt:lpstr>
      <vt:lpstr>PowerPoint Presentation</vt:lpstr>
      <vt:lpstr>PowerPoint Presentation</vt:lpstr>
      <vt:lpstr>ML Model Approach  +  Evaluation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Talha Arshad</dc:creator>
  <cp:lastModifiedBy>Toseef Ahmed</cp:lastModifiedBy>
  <cp:revision>11</cp:revision>
  <dcterms:created xsi:type="dcterms:W3CDTF">2024-06-14T13:55:47Z</dcterms:created>
  <dcterms:modified xsi:type="dcterms:W3CDTF">2024-06-15T13:07:38Z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